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57"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8" autoAdjust="0"/>
    <p:restoredTop sz="94660"/>
  </p:normalViewPr>
  <p:slideViewPr>
    <p:cSldViewPr snapToGrid="0">
      <p:cViewPr>
        <p:scale>
          <a:sx n="45" d="100"/>
          <a:sy n="45" d="100"/>
        </p:scale>
        <p:origin x="20" y="4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C9788E-D030-42F1-A371-AAA997452610}" type="datetimeFigureOut">
              <a:rPr lang="en-US" smtClean="0"/>
              <a:t>5/28/2021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8F5A01-EF5F-4B93-BEF7-AF111AC8215C}" type="slidenum">
              <a:rPr lang="en-US" smtClean="0"/>
              <a:t>‹#›</a:t>
            </a:fld>
            <a:endParaRPr lang="en-US"/>
          </a:p>
        </p:txBody>
      </p:sp>
    </p:spTree>
    <p:extLst>
      <p:ext uri="{BB962C8B-B14F-4D97-AF65-F5344CB8AC3E}">
        <p14:creationId xmlns:p14="http://schemas.microsoft.com/office/powerpoint/2010/main" val="3820145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Health information systems (HIS) evaluation in healthcare is a is an essential practice in promoting the efficiency and improved performance and productivity in service providers. Electronic Health Records (EHR) is one of the widely used health information system globally. The assessment of the electronic health or medical records is a significant step both before and after implementation of the system. Evaluating the EHR system allows workflow improvement in all practices, achievement of goals as well as the realization of the various benefits associated with using EHR. The assessment allows the organization to compare the various benefits of the system with the goals and objectives of the organization. the evaluation is also important in identification and implementation of various initiatives aimed towards quality improvement (Weiskopf, &amp; </a:t>
            </a:r>
            <a:r>
              <a:rPr lang="en-US" sz="1200" kern="1200" dirty="0" err="1" smtClean="0">
                <a:solidFill>
                  <a:schemeClr val="tx1"/>
                </a:solidFill>
                <a:effectLst/>
                <a:latin typeface="+mn-lt"/>
                <a:ea typeface="+mn-ea"/>
                <a:cs typeface="+mn-cs"/>
              </a:rPr>
              <a:t>Weng</a:t>
            </a:r>
            <a:r>
              <a:rPr lang="en-US" sz="1200" kern="1200" dirty="0" smtClean="0">
                <a:solidFill>
                  <a:schemeClr val="tx1"/>
                </a:solidFill>
                <a:effectLst/>
                <a:latin typeface="+mn-lt"/>
                <a:ea typeface="+mn-ea"/>
                <a:cs typeface="+mn-cs"/>
              </a:rPr>
              <a:t>, 2016).</a:t>
            </a:r>
          </a:p>
          <a:p>
            <a:endParaRPr lang="en-US" dirty="0"/>
          </a:p>
        </p:txBody>
      </p:sp>
      <p:sp>
        <p:nvSpPr>
          <p:cNvPr id="4" name="Slide Number Placeholder 3"/>
          <p:cNvSpPr>
            <a:spLocks noGrp="1"/>
          </p:cNvSpPr>
          <p:nvPr>
            <p:ph type="sldNum" sz="quarter" idx="10"/>
          </p:nvPr>
        </p:nvSpPr>
        <p:spPr/>
        <p:txBody>
          <a:bodyPr/>
          <a:lstStyle/>
          <a:p>
            <a:fld id="{E18F5A01-EF5F-4B93-BEF7-AF111AC8215C}" type="slidenum">
              <a:rPr lang="en-US" smtClean="0"/>
              <a:t>1</a:t>
            </a:fld>
            <a:endParaRPr lang="en-US"/>
          </a:p>
        </p:txBody>
      </p:sp>
    </p:spTree>
    <p:extLst>
      <p:ext uri="{BB962C8B-B14F-4D97-AF65-F5344CB8AC3E}">
        <p14:creationId xmlns:p14="http://schemas.microsoft.com/office/powerpoint/2010/main" val="1042081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Health information systems (HIS) evaluation in healthcare is a is an essential practice in promoting the efficiency and improved performance and productivity in service providers. Electronic Health Records (EHR) is one of the widely used health information system globally. The assessment of the electronic health or medical records is a significant step both before and after implementation of the system. Evaluating the EHR system allows workflow improvement in all practices, achievement of goals as well as the realization of the various benefits associated with using EHR. The assessment allows the organization to compare the various benefits of the system with the goals and objectives of the organization. the evaluation is also important in identification and implementation of various initiatives aimed towards quality improvement (Weiskopf, &amp; </a:t>
            </a:r>
            <a:r>
              <a:rPr lang="en-US" sz="1200" kern="1200" dirty="0" err="1" smtClean="0">
                <a:solidFill>
                  <a:schemeClr val="tx1"/>
                </a:solidFill>
                <a:effectLst/>
                <a:latin typeface="+mn-lt"/>
                <a:ea typeface="+mn-ea"/>
                <a:cs typeface="+mn-cs"/>
              </a:rPr>
              <a:t>Weng</a:t>
            </a:r>
            <a:r>
              <a:rPr lang="en-US" sz="1200" kern="1200" dirty="0" smtClean="0">
                <a:solidFill>
                  <a:schemeClr val="tx1"/>
                </a:solidFill>
                <a:effectLst/>
                <a:latin typeface="+mn-lt"/>
                <a:ea typeface="+mn-ea"/>
                <a:cs typeface="+mn-cs"/>
              </a:rPr>
              <a:t>, 2016).</a:t>
            </a:r>
          </a:p>
          <a:p>
            <a:endParaRPr lang="en-US" dirty="0"/>
          </a:p>
        </p:txBody>
      </p:sp>
      <p:sp>
        <p:nvSpPr>
          <p:cNvPr id="4" name="Slide Number Placeholder 3"/>
          <p:cNvSpPr>
            <a:spLocks noGrp="1"/>
          </p:cNvSpPr>
          <p:nvPr>
            <p:ph type="sldNum" sz="quarter" idx="10"/>
          </p:nvPr>
        </p:nvSpPr>
        <p:spPr/>
        <p:txBody>
          <a:bodyPr/>
          <a:lstStyle/>
          <a:p>
            <a:fld id="{E18F5A01-EF5F-4B93-BEF7-AF111AC8215C}" type="slidenum">
              <a:rPr lang="en-US" smtClean="0"/>
              <a:t>2</a:t>
            </a:fld>
            <a:endParaRPr lang="en-US"/>
          </a:p>
        </p:txBody>
      </p:sp>
    </p:spTree>
    <p:extLst>
      <p:ext uri="{BB962C8B-B14F-4D97-AF65-F5344CB8AC3E}">
        <p14:creationId xmlns:p14="http://schemas.microsoft.com/office/powerpoint/2010/main" val="1882734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successful implementation and adoption of health information systems in any organization is depended on various factors including human factors, organizational factors, management as well as technological factors. Some of the human factors which can affect the successful implementation of a EHR system in a hospital entail the general knowledge and the ease of using computers. Success in the implementation of EHR systems can be realized in hospitals where medical practitioners have the right knowledge on the use of computers. The ease of learning to use the computers also affects the implementation success of the systems in the organization. Organizational factors also have a significant influence in determining the success of the HIS implementation. Proper project management and confidentiality in information affects the success in the use of the EHR systems. Information confidentiality ensures that patient data entered in the HER systems is protected from unauthorized access (</a:t>
            </a:r>
            <a:r>
              <a:rPr lang="en-US" sz="1200" kern="1200" dirty="0" err="1" smtClean="0">
                <a:solidFill>
                  <a:schemeClr val="tx1"/>
                </a:solidFill>
                <a:effectLst/>
                <a:latin typeface="+mn-lt"/>
                <a:ea typeface="+mn-ea"/>
                <a:cs typeface="+mn-cs"/>
              </a:rPr>
              <a:t>Zurita</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Nøhr</a:t>
            </a:r>
            <a:r>
              <a:rPr lang="en-US" sz="1200" kern="1200" dirty="0" smtClean="0">
                <a:solidFill>
                  <a:schemeClr val="tx1"/>
                </a:solidFill>
                <a:effectLst/>
                <a:latin typeface="+mn-lt"/>
                <a:ea typeface="+mn-ea"/>
                <a:cs typeface="+mn-cs"/>
              </a:rPr>
              <a:t>, 2017).</a:t>
            </a:r>
          </a:p>
          <a:p>
            <a:r>
              <a:rPr lang="en-US" sz="1200" kern="1200" dirty="0" smtClean="0">
                <a:solidFill>
                  <a:schemeClr val="tx1"/>
                </a:solidFill>
                <a:effectLst/>
                <a:latin typeface="+mn-lt"/>
                <a:ea typeface="+mn-ea"/>
                <a:cs typeface="+mn-cs"/>
              </a:rPr>
              <a:t> There are various technological factors which can also influence the implementation of the systems in the hospitals. These include the information protection offered by the system as well as its reliability in protecting the data entered in the systems. Successful implementation of health information systems requires proper access control to the system, physical security as well as risk and security compliance (</a:t>
            </a:r>
            <a:r>
              <a:rPr lang="en-US" sz="1200" kern="1200" dirty="0" err="1" smtClean="0">
                <a:solidFill>
                  <a:schemeClr val="tx1"/>
                </a:solidFill>
                <a:effectLst/>
                <a:latin typeface="+mn-lt"/>
                <a:ea typeface="+mn-ea"/>
                <a:cs typeface="+mn-cs"/>
              </a:rPr>
              <a:t>Zurita</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Nøhr</a:t>
            </a:r>
            <a:r>
              <a:rPr lang="en-US" sz="1200" kern="1200" dirty="0" smtClean="0">
                <a:solidFill>
                  <a:schemeClr val="tx1"/>
                </a:solidFill>
                <a:effectLst/>
                <a:latin typeface="+mn-lt"/>
                <a:ea typeface="+mn-ea"/>
                <a:cs typeface="+mn-cs"/>
              </a:rPr>
              <a:t>, 2017). The assessment of the information systems can help in identifying the significance of these factors as well as ways of improving them. The efficiency of the system determines the success in achievement of the intended goals and objectives. </a:t>
            </a:r>
          </a:p>
          <a:p>
            <a:endParaRPr lang="en-US" dirty="0"/>
          </a:p>
        </p:txBody>
      </p:sp>
      <p:sp>
        <p:nvSpPr>
          <p:cNvPr id="4" name="Slide Number Placeholder 3"/>
          <p:cNvSpPr>
            <a:spLocks noGrp="1"/>
          </p:cNvSpPr>
          <p:nvPr>
            <p:ph type="sldNum" sz="quarter" idx="10"/>
          </p:nvPr>
        </p:nvSpPr>
        <p:spPr/>
        <p:txBody>
          <a:bodyPr/>
          <a:lstStyle/>
          <a:p>
            <a:fld id="{E18F5A01-EF5F-4B93-BEF7-AF111AC8215C}" type="slidenum">
              <a:rPr lang="en-US" smtClean="0"/>
              <a:t>3</a:t>
            </a:fld>
            <a:endParaRPr lang="en-US"/>
          </a:p>
        </p:txBody>
      </p:sp>
    </p:spTree>
    <p:extLst>
      <p:ext uri="{BB962C8B-B14F-4D97-AF65-F5344CB8AC3E}">
        <p14:creationId xmlns:p14="http://schemas.microsoft.com/office/powerpoint/2010/main" val="1810655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EHR data assessment approaches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reliability of the electronic Heath records (HER) can be assessed through various methods of evaluating the data stored in it. Completeness of data is one of the important dimensions in evaluating data. The completeness of data includes the availability of data in the EHR system when required. Another approach of evaluating the EHR systems entails the data correctness. The correctness of data includes the truth continued in the EHR systems. The truth of information contained in the systems includes its accuracy, the quality as well as errors in the systems. The data contained in the systems can only be true when it’s accurate, high quality as well as free from errors (Weiskopf, &amp; </a:t>
            </a:r>
            <a:r>
              <a:rPr lang="en-US" sz="1200" kern="1200" dirty="0" err="1" smtClean="0">
                <a:solidFill>
                  <a:schemeClr val="tx1"/>
                </a:solidFill>
                <a:effectLst/>
                <a:latin typeface="+mn-lt"/>
                <a:ea typeface="+mn-ea"/>
                <a:cs typeface="+mn-cs"/>
              </a:rPr>
              <a:t>Weng</a:t>
            </a:r>
            <a:r>
              <a:rPr lang="en-US" sz="1200" kern="1200" dirty="0" smtClean="0">
                <a:solidFill>
                  <a:schemeClr val="tx1"/>
                </a:solidFill>
                <a:effectLst/>
                <a:latin typeface="+mn-lt"/>
                <a:ea typeface="+mn-ea"/>
                <a:cs typeface="+mn-cs"/>
              </a:rPr>
              <a:t>, 2016).</a:t>
            </a:r>
          </a:p>
          <a:p>
            <a:r>
              <a:rPr lang="en-US" sz="1200" kern="1200" dirty="0" smtClean="0">
                <a:solidFill>
                  <a:schemeClr val="tx1"/>
                </a:solidFill>
                <a:effectLst/>
                <a:latin typeface="+mn-lt"/>
                <a:ea typeface="+mn-ea"/>
                <a:cs typeface="+mn-cs"/>
              </a:rPr>
              <a:t>Another approach used in evaluating health information system would entail data concordance. Concordance in data is ensured through compatibility in all elements of data. Data and information regarding same patient should always have compatible values such as sex, age. The systems can also be evaluated based on plausibility. The plausibility of data entails its validity and integrity. Evaluation is determined to determine whether some elements in the are true or is in agreement with medical knowledge. </a:t>
            </a:r>
          </a:p>
          <a:p>
            <a:endParaRPr lang="en-US" dirty="0"/>
          </a:p>
        </p:txBody>
      </p:sp>
      <p:sp>
        <p:nvSpPr>
          <p:cNvPr id="4" name="Slide Number Placeholder 3"/>
          <p:cNvSpPr>
            <a:spLocks noGrp="1"/>
          </p:cNvSpPr>
          <p:nvPr>
            <p:ph type="sldNum" sz="quarter" idx="10"/>
          </p:nvPr>
        </p:nvSpPr>
        <p:spPr/>
        <p:txBody>
          <a:bodyPr/>
          <a:lstStyle/>
          <a:p>
            <a:fld id="{E18F5A01-EF5F-4B93-BEF7-AF111AC8215C}" type="slidenum">
              <a:rPr lang="en-US" smtClean="0"/>
              <a:t>4</a:t>
            </a:fld>
            <a:endParaRPr lang="en-US"/>
          </a:p>
        </p:txBody>
      </p:sp>
    </p:spTree>
    <p:extLst>
      <p:ext uri="{BB962C8B-B14F-4D97-AF65-F5344CB8AC3E}">
        <p14:creationId xmlns:p14="http://schemas.microsoft.com/office/powerpoint/2010/main" val="4077028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840982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997B74-80EA-4915-A878-87C3A62898BB}"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64441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980805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38389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910758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5459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378250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098532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546551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1004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38269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997B74-80EA-4915-A878-87C3A62898BB}"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280064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997B74-80EA-4915-A878-87C3A62898BB}" type="datetimeFigureOut">
              <a:rPr lang="en-US" smtClean="0"/>
              <a:t>5/27/2021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159475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131517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230862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B3997B74-80EA-4915-A878-87C3A62898BB}" type="datetimeFigureOut">
              <a:rPr lang="en-US" smtClean="0"/>
              <a:t>5/27/2021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282047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997B74-80EA-4915-A878-87C3A62898BB}"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2E1AA-0D5D-4F97-B5A0-E0008C983890}" type="slidenum">
              <a:rPr lang="en-US" smtClean="0"/>
              <a:t>‹#›</a:t>
            </a:fld>
            <a:endParaRPr lang="en-US"/>
          </a:p>
        </p:txBody>
      </p:sp>
    </p:spTree>
    <p:extLst>
      <p:ext uri="{BB962C8B-B14F-4D97-AF65-F5344CB8AC3E}">
        <p14:creationId xmlns:p14="http://schemas.microsoft.com/office/powerpoint/2010/main" val="3380201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3997B74-80EA-4915-A878-87C3A62898BB}" type="datetimeFigureOut">
              <a:rPr lang="en-US" smtClean="0"/>
              <a:t>5/27/2021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D42E1AA-0D5D-4F97-B5A0-E0008C983890}" type="slidenum">
              <a:rPr lang="en-US" smtClean="0"/>
              <a:t>‹#›</a:t>
            </a:fld>
            <a:endParaRPr lang="en-US"/>
          </a:p>
        </p:txBody>
      </p:sp>
    </p:spTree>
    <p:extLst>
      <p:ext uri="{BB962C8B-B14F-4D97-AF65-F5344CB8AC3E}">
        <p14:creationId xmlns:p14="http://schemas.microsoft.com/office/powerpoint/2010/main" val="37355245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dirty="0">
                <a:latin typeface="18thCentury" pitchFamily="2" charset="0"/>
              </a:rPr>
              <a:t>Title slide </a:t>
            </a:r>
            <a:endParaRPr lang="en-US" sz="6000" dirty="0"/>
          </a:p>
        </p:txBody>
      </p:sp>
      <p:sp>
        <p:nvSpPr>
          <p:cNvPr id="3" name="Content Placeholder 2"/>
          <p:cNvSpPr>
            <a:spLocks noGrp="1"/>
          </p:cNvSpPr>
          <p:nvPr>
            <p:ph idx="1"/>
          </p:nvPr>
        </p:nvSpPr>
        <p:spPr/>
        <p:txBody>
          <a:bodyPr>
            <a:normAutofit/>
          </a:bodyPr>
          <a:lstStyle/>
          <a:p>
            <a:pPr marL="0" indent="0" algn="ctr">
              <a:buNone/>
            </a:pPr>
            <a:r>
              <a:rPr lang="en-US" sz="3200" dirty="0">
                <a:latin typeface="18thCentury" pitchFamily="2" charset="0"/>
              </a:rPr>
              <a:t>Electronic Health Records (EHR) Assessment</a:t>
            </a:r>
          </a:p>
          <a:p>
            <a:pPr marL="0" indent="0" algn="ctr">
              <a:buNone/>
            </a:pPr>
            <a:r>
              <a:rPr lang="en-US" sz="3200" dirty="0">
                <a:latin typeface="18thCentury" pitchFamily="2" charset="0"/>
              </a:rPr>
              <a:t>Name</a:t>
            </a:r>
          </a:p>
          <a:p>
            <a:pPr marL="0" indent="0" algn="ctr">
              <a:buNone/>
            </a:pPr>
            <a:r>
              <a:rPr lang="en-US" sz="3200" dirty="0">
                <a:latin typeface="18thCentury" pitchFamily="2" charset="0"/>
              </a:rPr>
              <a:t>Institution</a:t>
            </a:r>
          </a:p>
          <a:p>
            <a:pPr marL="0" indent="0" algn="ctr">
              <a:buNone/>
            </a:pPr>
            <a:r>
              <a:rPr lang="en-US" sz="3200" dirty="0">
                <a:latin typeface="18thCentury" pitchFamily="2" charset="0"/>
              </a:rPr>
              <a:t>Course</a:t>
            </a:r>
          </a:p>
          <a:p>
            <a:pPr marL="0" indent="0" algn="ctr">
              <a:buNone/>
            </a:pPr>
            <a:r>
              <a:rPr lang="en-US" sz="3200" dirty="0">
                <a:latin typeface="18thCentury" pitchFamily="2" charset="0"/>
              </a:rPr>
              <a:t>Instructor</a:t>
            </a:r>
          </a:p>
          <a:p>
            <a:pPr marL="0" indent="0" algn="ctr">
              <a:buNone/>
            </a:pPr>
            <a:r>
              <a:rPr lang="en-US" sz="3200" dirty="0" smtClean="0">
                <a:latin typeface="18thCentury" pitchFamily="2" charset="0"/>
              </a:rPr>
              <a:t>Date</a:t>
            </a:r>
            <a:endParaRPr lang="en-US" sz="3200" dirty="0">
              <a:latin typeface="18thCentury" pitchFamily="2" charset="0"/>
            </a:endParaRPr>
          </a:p>
        </p:txBody>
      </p:sp>
    </p:spTree>
    <p:extLst>
      <p:ext uri="{BB962C8B-B14F-4D97-AF65-F5344CB8AC3E}">
        <p14:creationId xmlns:p14="http://schemas.microsoft.com/office/powerpoint/2010/main" val="2215763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Assessment Benefits </a:t>
            </a:r>
            <a:endParaRPr lang="en-US" dirty="0"/>
          </a:p>
        </p:txBody>
      </p:sp>
      <p:sp>
        <p:nvSpPr>
          <p:cNvPr id="3" name="Content Placeholder 2"/>
          <p:cNvSpPr>
            <a:spLocks noGrp="1"/>
          </p:cNvSpPr>
          <p:nvPr>
            <p:ph idx="1"/>
          </p:nvPr>
        </p:nvSpPr>
        <p:spPr>
          <a:xfrm>
            <a:off x="1103312" y="1364344"/>
            <a:ext cx="8946541" cy="4884056"/>
          </a:xfrm>
        </p:spPr>
        <p:txBody>
          <a:bodyPr>
            <a:noAutofit/>
          </a:bodyPr>
          <a:lstStyle/>
          <a:p>
            <a:r>
              <a:rPr lang="en-US" sz="3600" dirty="0">
                <a:latin typeface="18thCentury" pitchFamily="2" charset="0"/>
              </a:rPr>
              <a:t>It is an essential practice in promoting the efficiency and improved performance and productivity in service providers. </a:t>
            </a:r>
          </a:p>
          <a:p>
            <a:r>
              <a:rPr lang="en-US" sz="3600" dirty="0">
                <a:latin typeface="18thCentury" pitchFamily="2" charset="0"/>
              </a:rPr>
              <a:t>Evaluating the EHR system allows workflow improvement in all practices. </a:t>
            </a:r>
          </a:p>
          <a:p>
            <a:r>
              <a:rPr lang="en-US" sz="3600" dirty="0">
                <a:latin typeface="18thCentury" pitchFamily="2" charset="0"/>
              </a:rPr>
              <a:t>Assessment allows the organization to compare the various benefits of the system with the goals and objectives</a:t>
            </a:r>
            <a:endParaRPr lang="en-US" sz="3600" dirty="0">
              <a:latin typeface="18thCentury" pitchFamily="2" charset="0"/>
            </a:endParaRPr>
          </a:p>
        </p:txBody>
      </p:sp>
    </p:spTree>
    <p:extLst>
      <p:ext uri="{BB962C8B-B14F-4D97-AF65-F5344CB8AC3E}">
        <p14:creationId xmlns:p14="http://schemas.microsoft.com/office/powerpoint/2010/main" val="2974389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a:latin typeface="18thCentury" pitchFamily="2" charset="0"/>
              </a:rPr>
              <a:t>Factors </a:t>
            </a:r>
            <a:r>
              <a:rPr lang="en-US" sz="4800" b="1" dirty="0" smtClean="0">
                <a:latin typeface="18thCentury" pitchFamily="2" charset="0"/>
              </a:rPr>
              <a:t>Affecting </a:t>
            </a:r>
            <a:r>
              <a:rPr lang="en-US" sz="4800" b="1" dirty="0">
                <a:latin typeface="18thCentury" pitchFamily="2" charset="0"/>
              </a:rPr>
              <a:t>HIS implementation </a:t>
            </a:r>
            <a:endParaRPr lang="en-US" sz="4800" dirty="0">
              <a:latin typeface="18thCentury" pitchFamily="2" charset="0"/>
            </a:endParaRPr>
          </a:p>
        </p:txBody>
      </p:sp>
      <p:sp>
        <p:nvSpPr>
          <p:cNvPr id="3" name="Content Placeholder 2"/>
          <p:cNvSpPr>
            <a:spLocks noGrp="1"/>
          </p:cNvSpPr>
          <p:nvPr>
            <p:ph idx="1"/>
          </p:nvPr>
        </p:nvSpPr>
        <p:spPr>
          <a:xfrm>
            <a:off x="1103312" y="1225685"/>
            <a:ext cx="10011992" cy="5353245"/>
          </a:xfrm>
        </p:spPr>
        <p:txBody>
          <a:bodyPr>
            <a:noAutofit/>
          </a:bodyPr>
          <a:lstStyle/>
          <a:p>
            <a:r>
              <a:rPr lang="en-US" sz="3600" dirty="0" smtClean="0">
                <a:latin typeface="18thCentury" pitchFamily="2" charset="0"/>
              </a:rPr>
              <a:t>Human factors- they entail </a:t>
            </a:r>
            <a:r>
              <a:rPr lang="en-US" sz="3600" dirty="0">
                <a:latin typeface="18thCentury" pitchFamily="2" charset="0"/>
              </a:rPr>
              <a:t>the general knowledge and the ease of using </a:t>
            </a:r>
            <a:r>
              <a:rPr lang="en-US" sz="3600" dirty="0" smtClean="0">
                <a:latin typeface="18thCentury" pitchFamily="2" charset="0"/>
              </a:rPr>
              <a:t>computers. </a:t>
            </a:r>
          </a:p>
          <a:p>
            <a:r>
              <a:rPr lang="en-US" sz="3600" dirty="0">
                <a:latin typeface="18thCentury" pitchFamily="2" charset="0"/>
              </a:rPr>
              <a:t>Organizational factors </a:t>
            </a:r>
            <a:r>
              <a:rPr lang="en-US" sz="3600" dirty="0" smtClean="0">
                <a:latin typeface="18thCentury" pitchFamily="2" charset="0"/>
              </a:rPr>
              <a:t>- </a:t>
            </a:r>
            <a:r>
              <a:rPr lang="en-US" sz="3600" dirty="0">
                <a:latin typeface="18thCentury" pitchFamily="2" charset="0"/>
              </a:rPr>
              <a:t>Proper project management and </a:t>
            </a:r>
            <a:r>
              <a:rPr lang="en-US" sz="3600" dirty="0" smtClean="0">
                <a:latin typeface="18thCentury" pitchFamily="2" charset="0"/>
              </a:rPr>
              <a:t>	confidentiality </a:t>
            </a:r>
            <a:r>
              <a:rPr lang="en-US" sz="3600" dirty="0">
                <a:latin typeface="18thCentury" pitchFamily="2" charset="0"/>
              </a:rPr>
              <a:t>in information affects the success in the use of the </a:t>
            </a:r>
            <a:r>
              <a:rPr lang="en-US" sz="3600" dirty="0" smtClean="0">
                <a:latin typeface="18thCentury" pitchFamily="2" charset="0"/>
              </a:rPr>
              <a:t>	EHR </a:t>
            </a:r>
            <a:r>
              <a:rPr lang="en-US" sz="3600" dirty="0">
                <a:latin typeface="18thCentury" pitchFamily="2" charset="0"/>
              </a:rPr>
              <a:t>systems. </a:t>
            </a:r>
            <a:endParaRPr lang="en-US" sz="3600" dirty="0" smtClean="0">
              <a:latin typeface="18thCentury" pitchFamily="2" charset="0"/>
            </a:endParaRPr>
          </a:p>
          <a:p>
            <a:r>
              <a:rPr lang="en-US" sz="3600" dirty="0" smtClean="0">
                <a:latin typeface="18thCentury" pitchFamily="2" charset="0"/>
              </a:rPr>
              <a:t>Technological </a:t>
            </a:r>
            <a:r>
              <a:rPr lang="en-US" sz="3600" dirty="0">
                <a:latin typeface="18thCentury" pitchFamily="2" charset="0"/>
              </a:rPr>
              <a:t>factors </a:t>
            </a:r>
            <a:r>
              <a:rPr lang="en-US" sz="3600" dirty="0" smtClean="0">
                <a:latin typeface="18thCentury" pitchFamily="2" charset="0"/>
              </a:rPr>
              <a:t>- </a:t>
            </a:r>
            <a:r>
              <a:rPr lang="en-US" sz="3600" dirty="0">
                <a:latin typeface="18thCentury" pitchFamily="2" charset="0"/>
              </a:rPr>
              <a:t> Successful implementation of health information systems requires proper access control to the system, physical security as well as risk and security compliance (</a:t>
            </a:r>
            <a:r>
              <a:rPr lang="en-US" sz="3600" dirty="0" err="1">
                <a:latin typeface="18thCentury" pitchFamily="2" charset="0"/>
              </a:rPr>
              <a:t>Zurita</a:t>
            </a:r>
            <a:r>
              <a:rPr lang="en-US" sz="3600" dirty="0">
                <a:latin typeface="18thCentury" pitchFamily="2" charset="0"/>
              </a:rPr>
              <a:t>, &amp; </a:t>
            </a:r>
            <a:r>
              <a:rPr lang="en-US" sz="3600" dirty="0" err="1">
                <a:latin typeface="18thCentury" pitchFamily="2" charset="0"/>
              </a:rPr>
              <a:t>Nøhr</a:t>
            </a:r>
            <a:r>
              <a:rPr lang="en-US" sz="3600" dirty="0">
                <a:latin typeface="18thCentury" pitchFamily="2" charset="0"/>
              </a:rPr>
              <a:t>, 2017). </a:t>
            </a:r>
            <a:endParaRPr lang="en-US" sz="5400" dirty="0">
              <a:latin typeface="18thCentury" pitchFamily="2" charset="0"/>
            </a:endParaRPr>
          </a:p>
        </p:txBody>
      </p:sp>
    </p:spTree>
    <p:extLst>
      <p:ext uri="{BB962C8B-B14F-4D97-AF65-F5344CB8AC3E}">
        <p14:creationId xmlns:p14="http://schemas.microsoft.com/office/powerpoint/2010/main" val="842933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18thCentury" pitchFamily="2" charset="0"/>
              </a:rPr>
              <a:t>EHR data assessment approaches </a:t>
            </a:r>
            <a:endParaRPr lang="en-US" dirty="0">
              <a:latin typeface="18thCentury" pitchFamily="2" charset="0"/>
            </a:endParaRPr>
          </a:p>
        </p:txBody>
      </p:sp>
      <p:sp>
        <p:nvSpPr>
          <p:cNvPr id="3" name="Content Placeholder 2"/>
          <p:cNvSpPr>
            <a:spLocks noGrp="1"/>
          </p:cNvSpPr>
          <p:nvPr>
            <p:ph idx="1"/>
          </p:nvPr>
        </p:nvSpPr>
        <p:spPr>
          <a:xfrm>
            <a:off x="1103312" y="1225685"/>
            <a:ext cx="10011992" cy="5353245"/>
          </a:xfrm>
        </p:spPr>
        <p:txBody>
          <a:bodyPr>
            <a:noAutofit/>
          </a:bodyPr>
          <a:lstStyle/>
          <a:p>
            <a:r>
              <a:rPr lang="en-US" sz="3600" dirty="0" smtClean="0">
                <a:latin typeface="18thCentury" pitchFamily="2" charset="0"/>
              </a:rPr>
              <a:t>Data correctness- The truth of information contained in the systems includes its accuracy, the quality as well as errors in the systems. </a:t>
            </a:r>
          </a:p>
          <a:p>
            <a:r>
              <a:rPr lang="en-US" sz="3600" dirty="0" smtClean="0">
                <a:latin typeface="18thCentury" pitchFamily="2" charset="0"/>
              </a:rPr>
              <a:t>Completeness- The completeness of data includes the availability of data in the EHR system when required. </a:t>
            </a:r>
          </a:p>
          <a:p>
            <a:r>
              <a:rPr lang="en-US" sz="3600" dirty="0" smtClean="0">
                <a:latin typeface="18thCentury" pitchFamily="2" charset="0"/>
              </a:rPr>
              <a:t>Concordance- Concordance in data is ensured through compatibility in all elements of data. </a:t>
            </a:r>
          </a:p>
          <a:p>
            <a:r>
              <a:rPr lang="en-US" sz="3600" dirty="0" smtClean="0">
                <a:latin typeface="18thCentury" pitchFamily="2" charset="0"/>
              </a:rPr>
              <a:t>Data plausibility-  The plausibility of data entails its validity and integrity.</a:t>
            </a:r>
            <a:endParaRPr lang="en-US" sz="3600" dirty="0">
              <a:latin typeface="18thCentury" pitchFamily="2" charset="0"/>
            </a:endParaRPr>
          </a:p>
        </p:txBody>
      </p:sp>
    </p:spTree>
    <p:extLst>
      <p:ext uri="{BB962C8B-B14F-4D97-AF65-F5344CB8AC3E}">
        <p14:creationId xmlns:p14="http://schemas.microsoft.com/office/powerpoint/2010/main" val="133921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Assessment timeline </a:t>
            </a:r>
            <a:r>
              <a:rPr lang="en-US" b="1" dirty="0" smtClean="0"/>
              <a:t/>
            </a:r>
            <a:br>
              <a:rPr lang="en-US" b="1" dirty="0" smtClean="0"/>
            </a:br>
            <a:endParaRPr lang="en-US" dirty="0"/>
          </a:p>
        </p:txBody>
      </p:sp>
      <p:sp>
        <p:nvSpPr>
          <p:cNvPr id="3" name="Content Placeholder 2"/>
          <p:cNvSpPr>
            <a:spLocks noGrp="1"/>
          </p:cNvSpPr>
          <p:nvPr>
            <p:ph idx="1"/>
          </p:nvPr>
        </p:nvSpPr>
        <p:spPr>
          <a:xfrm>
            <a:off x="1103312" y="1225685"/>
            <a:ext cx="10011992" cy="5353245"/>
          </a:xfrm>
        </p:spPr>
        <p:txBody>
          <a:bodyPr>
            <a:noAutofit/>
          </a:bodyPr>
          <a:lstStyle/>
          <a:p>
            <a:r>
              <a:rPr lang="en-US" sz="4500" dirty="0" smtClean="0">
                <a:latin typeface="18thCentury" pitchFamily="2" charset="0"/>
              </a:rPr>
              <a:t>1</a:t>
            </a:r>
            <a:r>
              <a:rPr lang="en-US" sz="4500" baseline="30000" dirty="0" smtClean="0">
                <a:latin typeface="18thCentury" pitchFamily="2" charset="0"/>
              </a:rPr>
              <a:t>st</a:t>
            </a:r>
            <a:r>
              <a:rPr lang="en-US" sz="4500" dirty="0" smtClean="0">
                <a:latin typeface="18thCentury" pitchFamily="2" charset="0"/>
              </a:rPr>
              <a:t> </a:t>
            </a:r>
            <a:r>
              <a:rPr lang="en-US" sz="4500" dirty="0">
                <a:latin typeface="18thCentury" pitchFamily="2" charset="0"/>
              </a:rPr>
              <a:t>month: Assessment of data completeness </a:t>
            </a:r>
          </a:p>
          <a:p>
            <a:r>
              <a:rPr lang="en-US" sz="4500" dirty="0">
                <a:latin typeface="18thCentury" pitchFamily="2" charset="0"/>
              </a:rPr>
              <a:t>2</a:t>
            </a:r>
            <a:r>
              <a:rPr lang="en-US" sz="4500" baseline="30000" dirty="0">
                <a:latin typeface="18thCentury" pitchFamily="2" charset="0"/>
              </a:rPr>
              <a:t>nd</a:t>
            </a:r>
            <a:r>
              <a:rPr lang="en-US" sz="4500" dirty="0">
                <a:latin typeface="18thCentury" pitchFamily="2" charset="0"/>
              </a:rPr>
              <a:t> month: Assessment of data correctness </a:t>
            </a:r>
          </a:p>
          <a:p>
            <a:r>
              <a:rPr lang="en-US" sz="4500" dirty="0">
                <a:latin typeface="18thCentury" pitchFamily="2" charset="0"/>
              </a:rPr>
              <a:t>3</a:t>
            </a:r>
            <a:r>
              <a:rPr lang="en-US" sz="4500" baseline="30000" dirty="0">
                <a:latin typeface="18thCentury" pitchFamily="2" charset="0"/>
              </a:rPr>
              <a:t>rd</a:t>
            </a:r>
            <a:r>
              <a:rPr lang="en-US" sz="4500" dirty="0">
                <a:latin typeface="18thCentury" pitchFamily="2" charset="0"/>
              </a:rPr>
              <a:t> month: Assessment of data concordance and plausibility</a:t>
            </a:r>
          </a:p>
          <a:p>
            <a:r>
              <a:rPr lang="en-US" sz="4500" dirty="0">
                <a:latin typeface="18thCentury" pitchFamily="2" charset="0"/>
              </a:rPr>
              <a:t>4</a:t>
            </a:r>
            <a:r>
              <a:rPr lang="en-US" sz="4500" baseline="30000" dirty="0">
                <a:latin typeface="18thCentury" pitchFamily="2" charset="0"/>
              </a:rPr>
              <a:t>th</a:t>
            </a:r>
            <a:r>
              <a:rPr lang="en-US" sz="4500" dirty="0">
                <a:latin typeface="18thCentury" pitchFamily="2" charset="0"/>
              </a:rPr>
              <a:t> month: Formulation of system recommendations</a:t>
            </a:r>
          </a:p>
        </p:txBody>
      </p:sp>
    </p:spTree>
    <p:extLst>
      <p:ext uri="{BB962C8B-B14F-4D97-AF65-F5344CB8AC3E}">
        <p14:creationId xmlns:p14="http://schemas.microsoft.com/office/powerpoint/2010/main" val="1663370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smtClean="0">
                <a:latin typeface="18thCentury" pitchFamily="2" charset="0"/>
              </a:rPr>
              <a:t>References </a:t>
            </a:r>
            <a:endParaRPr lang="en-US" sz="6000" dirty="0">
              <a:latin typeface="18thCentury" pitchFamily="2" charset="0"/>
            </a:endParaRPr>
          </a:p>
        </p:txBody>
      </p:sp>
      <p:sp>
        <p:nvSpPr>
          <p:cNvPr id="3" name="Content Placeholder 2"/>
          <p:cNvSpPr>
            <a:spLocks noGrp="1"/>
          </p:cNvSpPr>
          <p:nvPr>
            <p:ph idx="1"/>
          </p:nvPr>
        </p:nvSpPr>
        <p:spPr/>
        <p:txBody>
          <a:bodyPr>
            <a:noAutofit/>
          </a:bodyPr>
          <a:lstStyle/>
          <a:p>
            <a:r>
              <a:rPr lang="en-US" sz="3600" dirty="0">
                <a:latin typeface="18thCentury" pitchFamily="2" charset="0"/>
              </a:rPr>
              <a:t>Weiskopf, N. G., &amp; </a:t>
            </a:r>
            <a:r>
              <a:rPr lang="en-US" sz="3600" dirty="0" err="1">
                <a:latin typeface="18thCentury" pitchFamily="2" charset="0"/>
              </a:rPr>
              <a:t>Weng</a:t>
            </a:r>
            <a:r>
              <a:rPr lang="en-US" sz="3600" dirty="0">
                <a:latin typeface="18thCentury" pitchFamily="2" charset="0"/>
              </a:rPr>
              <a:t>, C. (2016). Methods and dimensions of electronic health record data quality assessment: enabling reuse for clinical research. </a:t>
            </a:r>
            <a:r>
              <a:rPr lang="en-US" sz="3600" i="1" dirty="0">
                <a:latin typeface="18thCentury" pitchFamily="2" charset="0"/>
              </a:rPr>
              <a:t>Journal of the American Medical Informatics Association</a:t>
            </a:r>
            <a:r>
              <a:rPr lang="en-US" sz="3600" dirty="0">
                <a:latin typeface="18thCentury" pitchFamily="2" charset="0"/>
              </a:rPr>
              <a:t>, </a:t>
            </a:r>
            <a:r>
              <a:rPr lang="en-US" sz="3600" i="1" dirty="0">
                <a:latin typeface="18thCentury" pitchFamily="2" charset="0"/>
              </a:rPr>
              <a:t>20</a:t>
            </a:r>
            <a:r>
              <a:rPr lang="en-US" sz="3600" dirty="0">
                <a:latin typeface="18thCentury" pitchFamily="2" charset="0"/>
              </a:rPr>
              <a:t>(1), 144-151.</a:t>
            </a:r>
          </a:p>
          <a:p>
            <a:r>
              <a:rPr lang="en-US" sz="3600" dirty="0" err="1">
                <a:latin typeface="18thCentury" pitchFamily="2" charset="0"/>
              </a:rPr>
              <a:t>Zurita</a:t>
            </a:r>
            <a:r>
              <a:rPr lang="en-US" sz="3600" dirty="0">
                <a:latin typeface="18thCentury" pitchFamily="2" charset="0"/>
              </a:rPr>
              <a:t>, L., &amp; </a:t>
            </a:r>
            <a:r>
              <a:rPr lang="en-US" sz="3600" dirty="0" err="1">
                <a:latin typeface="18thCentury" pitchFamily="2" charset="0"/>
              </a:rPr>
              <a:t>Nøhr</a:t>
            </a:r>
            <a:r>
              <a:rPr lang="en-US" sz="3600" dirty="0">
                <a:latin typeface="18thCentury" pitchFamily="2" charset="0"/>
              </a:rPr>
              <a:t>, C. (2017). Patient opinion-EHR assessment from the users perspective. </a:t>
            </a:r>
            <a:r>
              <a:rPr lang="en-US" sz="3600" i="1" dirty="0" err="1">
                <a:latin typeface="18thCentury" pitchFamily="2" charset="0"/>
              </a:rPr>
              <a:t>Medinfo</a:t>
            </a:r>
            <a:r>
              <a:rPr lang="en-US" sz="3600" dirty="0">
                <a:latin typeface="18thCentury" pitchFamily="2" charset="0"/>
              </a:rPr>
              <a:t>, </a:t>
            </a:r>
            <a:r>
              <a:rPr lang="en-US" sz="3600" i="1" dirty="0">
                <a:latin typeface="18thCentury" pitchFamily="2" charset="0"/>
              </a:rPr>
              <a:t>107</a:t>
            </a:r>
            <a:r>
              <a:rPr lang="en-US" sz="3600" dirty="0">
                <a:latin typeface="18thCentury" pitchFamily="2" charset="0"/>
              </a:rPr>
              <a:t>, 1333-1336.</a:t>
            </a:r>
          </a:p>
          <a:p>
            <a:endParaRPr lang="en-US" sz="3600" dirty="0">
              <a:latin typeface="18thCentury" pitchFamily="2" charset="0"/>
            </a:endParaRPr>
          </a:p>
        </p:txBody>
      </p:sp>
    </p:spTree>
    <p:extLst>
      <p:ext uri="{BB962C8B-B14F-4D97-AF65-F5344CB8AC3E}">
        <p14:creationId xmlns:p14="http://schemas.microsoft.com/office/powerpoint/2010/main" val="3155942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775</TotalTime>
  <Words>1001</Words>
  <Application>Microsoft Office PowerPoint</Application>
  <PresentationFormat>Widescreen</PresentationFormat>
  <Paragraphs>39</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18thCentury</vt:lpstr>
      <vt:lpstr>Arial</vt:lpstr>
      <vt:lpstr>Calibri</vt:lpstr>
      <vt:lpstr>Century Gothic</vt:lpstr>
      <vt:lpstr>Wingdings 3</vt:lpstr>
      <vt:lpstr>Ion</vt:lpstr>
      <vt:lpstr>Title slide </vt:lpstr>
      <vt:lpstr>Assessment Benefits </vt:lpstr>
      <vt:lpstr>Factors Affecting HIS implementation </vt:lpstr>
      <vt:lpstr>EHR data assessment approaches </vt:lpstr>
      <vt:lpstr>Assessment timeline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9</cp:revision>
  <dcterms:created xsi:type="dcterms:W3CDTF">2021-05-27T15:46:03Z</dcterms:created>
  <dcterms:modified xsi:type="dcterms:W3CDTF">2021-05-28T04:41:30Z</dcterms:modified>
</cp:coreProperties>
</file>